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72" r:id="rId3"/>
    <p:sldId id="257" r:id="rId4"/>
    <p:sldId id="264" r:id="rId5"/>
    <p:sldId id="271" r:id="rId6"/>
    <p:sldId id="262" r:id="rId7"/>
    <p:sldId id="263" r:id="rId8"/>
    <p:sldId id="261" r:id="rId9"/>
    <p:sldId id="258" r:id="rId10"/>
    <p:sldId id="270" r:id="rId11"/>
    <p:sldId id="259" r:id="rId12"/>
    <p:sldId id="260" r:id="rId13"/>
    <p:sldId id="265" r:id="rId14"/>
    <p:sldId id="267" r:id="rId15"/>
    <p:sldId id="266" r:id="rId16"/>
    <p:sldId id="276" r:id="rId17"/>
    <p:sldId id="277" r:id="rId18"/>
    <p:sldId id="278" r:id="rId19"/>
    <p:sldId id="279" r:id="rId20"/>
    <p:sldId id="273" r:id="rId21"/>
    <p:sldId id="275" r:id="rId22"/>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92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F804BB34-F684-44EA-8140-3DCDEF7382B7}" type="datetimeFigureOut">
              <a:rPr lang="en-US" smtClean="0"/>
              <a:pPr/>
              <a:t>5/20/2016</a:t>
            </a:fld>
            <a:endParaRPr lang="en-US"/>
          </a:p>
        </p:txBody>
      </p:sp>
      <p:sp>
        <p:nvSpPr>
          <p:cNvPr id="4" name="Footer Placeholder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467032C6-F2C6-49C4-8023-B8023CEF075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96411"/>
          </a:xfrm>
          <a:prstGeom prst="rect">
            <a:avLst/>
          </a:prstGeom>
        </p:spPr>
        <p:txBody>
          <a:bodyPr vert="horz" lIns="91440" tIns="45720" rIns="91440" bIns="45720" rtlCol="0"/>
          <a:lstStyle>
            <a:lvl1pPr algn="r">
              <a:defRPr sz="1200"/>
            </a:lvl1pPr>
          </a:lstStyle>
          <a:p>
            <a:fld id="{4E2E5F5C-8E05-4C57-9E0B-34D97FC94E73}" type="datetimeFigureOut">
              <a:rPr lang="en-US" smtClean="0"/>
              <a:pPr/>
              <a:t>5/20/2016</a:t>
            </a:fld>
            <a:endParaRPr lang="en-US"/>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15907"/>
            <a:ext cx="533527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889938"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30091"/>
            <a:ext cx="2889938" cy="496411"/>
          </a:xfrm>
          <a:prstGeom prst="rect">
            <a:avLst/>
          </a:prstGeom>
        </p:spPr>
        <p:txBody>
          <a:bodyPr vert="horz" lIns="91440" tIns="45720" rIns="91440" bIns="45720" rtlCol="0" anchor="b"/>
          <a:lstStyle>
            <a:lvl1pPr algn="r">
              <a:defRPr sz="1200"/>
            </a:lvl1pPr>
          </a:lstStyle>
          <a:p>
            <a:fld id="{C98BD67C-C130-47E5-AB86-FB44DC3867E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8BD67C-C130-47E5-AB86-FB44DC3867E4}"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INSTITUTIONS: </a:t>
            </a:r>
            <a:br>
              <a:rPr lang="en-US" dirty="0" smtClean="0"/>
            </a:br>
            <a:r>
              <a:rPr lang="en-US" b="1" dirty="0" smtClean="0"/>
              <a:t>RELIGION</a:t>
            </a:r>
            <a:endParaRPr lang="en-US" b="1" dirty="0"/>
          </a:p>
        </p:txBody>
      </p:sp>
      <p:sp>
        <p:nvSpPr>
          <p:cNvPr id="3" name="Subtitle 2"/>
          <p:cNvSpPr>
            <a:spLocks noGrp="1"/>
          </p:cNvSpPr>
          <p:nvPr>
            <p:ph type="subTitle" idx="1"/>
          </p:nvPr>
        </p:nvSpPr>
        <p:spPr/>
        <p:txBody>
          <a:bodyPr/>
          <a:lstStyle/>
          <a:p>
            <a:r>
              <a:rPr lang="en-US" dirty="0" smtClean="0">
                <a:solidFill>
                  <a:schemeClr val="tx1"/>
                </a:solidFill>
              </a:rPr>
              <a:t>IMRAN AHMAD SAJID</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Ritual is a form of communication in its own right. Rituals involve performance and symbolic bodily actions, displayed in a tangible, visible way. They have the power to focus experience and thus function to intensify the sense of the sacred.</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fontScale="90000"/>
          </a:bodyPr>
          <a:lstStyle/>
          <a:p>
            <a:r>
              <a:rPr lang="en-US" dirty="0" smtClean="0"/>
              <a:t>3. Symbols</a:t>
            </a:r>
            <a:endParaRPr lang="en-US" dirty="0"/>
          </a:p>
        </p:txBody>
      </p:sp>
      <p:sp>
        <p:nvSpPr>
          <p:cNvPr id="3" name="Content Placeholder 2"/>
          <p:cNvSpPr>
            <a:spLocks noGrp="1"/>
          </p:cNvSpPr>
          <p:nvPr>
            <p:ph idx="1"/>
          </p:nvPr>
        </p:nvSpPr>
        <p:spPr>
          <a:xfrm>
            <a:off x="457200" y="762000"/>
            <a:ext cx="8229600" cy="1600200"/>
          </a:xfrm>
        </p:spPr>
        <p:txBody>
          <a:bodyPr/>
          <a:lstStyle/>
          <a:p>
            <a:r>
              <a:rPr lang="en-US" dirty="0" smtClean="0"/>
              <a:t>Something that represents something else. It has meaning for people socialized in the same culture. </a:t>
            </a:r>
          </a:p>
          <a:p>
            <a:pPr lvl="1"/>
            <a:endParaRPr lang="en-US" dirty="0" smtClean="0"/>
          </a:p>
          <a:p>
            <a:endParaRPr lang="en-US" dirty="0"/>
          </a:p>
        </p:txBody>
      </p:sp>
      <p:pic>
        <p:nvPicPr>
          <p:cNvPr id="9218" name="Picture 2" descr="http://img1.123freevectors.com/wp-content/uploads/new/religion/047-religion-symbols-vector.png"/>
          <p:cNvPicPr>
            <a:picLocks noChangeAspect="1" noChangeArrowheads="1"/>
          </p:cNvPicPr>
          <p:nvPr/>
        </p:nvPicPr>
        <p:blipFill>
          <a:blip r:embed="rId2"/>
          <a:srcRect/>
          <a:stretch>
            <a:fillRect/>
          </a:stretch>
        </p:blipFill>
        <p:spPr bwMode="auto">
          <a:xfrm>
            <a:off x="2286000" y="1752600"/>
            <a:ext cx="6536932" cy="484822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4. Sacred Objects</a:t>
            </a:r>
            <a:endParaRPr lang="en-US" dirty="0"/>
          </a:p>
        </p:txBody>
      </p:sp>
      <p:sp>
        <p:nvSpPr>
          <p:cNvPr id="3" name="Content Placeholder 2"/>
          <p:cNvSpPr>
            <a:spLocks noGrp="1"/>
          </p:cNvSpPr>
          <p:nvPr>
            <p:ph idx="1"/>
          </p:nvPr>
        </p:nvSpPr>
        <p:spPr/>
        <p:txBody>
          <a:bodyPr/>
          <a:lstStyle/>
          <a:p>
            <a:r>
              <a:rPr lang="en-US" dirty="0" smtClean="0"/>
              <a:t>Sacred objects are objects considered as holy by adherents of a religion. </a:t>
            </a:r>
          </a:p>
          <a:p>
            <a:r>
              <a:rPr lang="en-US" dirty="0" smtClean="0"/>
              <a:t>E.g. Quran for Muslims: Bible and Cross for Christians; Cow for Hindus; beats for </a:t>
            </a:r>
            <a:r>
              <a:rPr lang="en-US" dirty="0" err="1" smtClean="0"/>
              <a:t>muslims</a:t>
            </a:r>
            <a:endParaRPr lang="en-US" dirty="0" smtClean="0"/>
          </a:p>
        </p:txBody>
      </p:sp>
      <p:pic>
        <p:nvPicPr>
          <p:cNvPr id="1026" name="Picture 2"/>
          <p:cNvPicPr>
            <a:picLocks noChangeAspect="1" noChangeArrowheads="1"/>
          </p:cNvPicPr>
          <p:nvPr/>
        </p:nvPicPr>
        <p:blipFill>
          <a:blip r:embed="rId2"/>
          <a:srcRect/>
          <a:stretch>
            <a:fillRect/>
          </a:stretch>
        </p:blipFill>
        <p:spPr bwMode="auto">
          <a:xfrm>
            <a:off x="6324600" y="4038600"/>
            <a:ext cx="2330605" cy="182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5. Sacred Histories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Most religious systems are organized around certain past events and models. </a:t>
            </a:r>
          </a:p>
          <a:p>
            <a:r>
              <a:rPr lang="en-US" dirty="0" smtClean="0"/>
              <a:t>Each religion has its own account of the </a:t>
            </a:r>
            <a:r>
              <a:rPr lang="en-US" u="sng" dirty="0" smtClean="0"/>
              <a:t>history of the world</a:t>
            </a:r>
            <a:r>
              <a:rPr lang="en-US" dirty="0" smtClean="0"/>
              <a:t>—the </a:t>
            </a:r>
            <a:r>
              <a:rPr lang="en-US" u="sng" dirty="0" smtClean="0"/>
              <a:t>great time </a:t>
            </a:r>
            <a:r>
              <a:rPr lang="en-US" dirty="0" smtClean="0"/>
              <a:t>when gods, creators, sages, ancestors, saviors, founders, or heroes established or </a:t>
            </a:r>
            <a:r>
              <a:rPr lang="en-US" u="sng" dirty="0" smtClean="0"/>
              <a:t>revealed the essential elements of the religion</a:t>
            </a:r>
            <a:r>
              <a:rPr lang="en-US" dirty="0" smtClean="0"/>
              <a:t>. </a:t>
            </a:r>
          </a:p>
          <a:p>
            <a:r>
              <a:rPr lang="en-US" dirty="0" smtClean="0"/>
              <a:t>These collective memories are ordinarily preserved in carefully maintained </a:t>
            </a:r>
            <a:r>
              <a:rPr lang="en-US" u="sng" dirty="0" smtClean="0"/>
              <a:t>oral traditions </a:t>
            </a:r>
            <a:r>
              <a:rPr lang="en-US" dirty="0" smtClean="0"/>
              <a:t>or in the classic accounts known as </a:t>
            </a:r>
            <a:r>
              <a:rPr lang="en-US" u="sng" dirty="0" smtClean="0"/>
              <a:t>scriptures </a:t>
            </a:r>
            <a:r>
              <a:rPr lang="en-US" dirty="0" smtClean="0"/>
              <a:t>or </a:t>
            </a:r>
            <a:r>
              <a:rPr lang="en-US" u="sng" dirty="0" smtClean="0"/>
              <a:t>sacred writings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6. Sacred Spaces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Religions not only create </a:t>
            </a:r>
            <a:r>
              <a:rPr lang="en-US" u="sng" dirty="0" smtClean="0"/>
              <a:t>sacred times </a:t>
            </a:r>
            <a:r>
              <a:rPr lang="en-US" dirty="0" smtClean="0"/>
              <a:t>that define the calendar and occur throughout the year, intersecting with ordinary time, they also establish </a:t>
            </a:r>
            <a:r>
              <a:rPr lang="en-US" u="sng" dirty="0" smtClean="0"/>
              <a:t>special places </a:t>
            </a:r>
            <a:r>
              <a:rPr lang="en-US" dirty="0" smtClean="0"/>
              <a:t>that localize the sacred in the midst of ordinary space. </a:t>
            </a:r>
          </a:p>
          <a:p>
            <a:r>
              <a:rPr lang="en-US" dirty="0" smtClean="0"/>
              <a:t>Sometimes these are places of </a:t>
            </a:r>
            <a:r>
              <a:rPr lang="en-US" u="sng" dirty="0" smtClean="0"/>
              <a:t>natural beauty </a:t>
            </a:r>
            <a:r>
              <a:rPr lang="en-US" dirty="0" smtClean="0"/>
              <a:t>or imposing power, such as </a:t>
            </a:r>
            <a:r>
              <a:rPr lang="en-US" u="sng" dirty="0" smtClean="0"/>
              <a:t>mountains</a:t>
            </a:r>
            <a:r>
              <a:rPr lang="en-US" dirty="0" smtClean="0"/>
              <a:t>, </a:t>
            </a:r>
            <a:r>
              <a:rPr lang="en-US" u="sng" dirty="0" smtClean="0"/>
              <a:t>caves</a:t>
            </a:r>
            <a:r>
              <a:rPr lang="en-US" dirty="0" smtClean="0"/>
              <a:t>, or </a:t>
            </a:r>
            <a:r>
              <a:rPr lang="en-US" u="sng" dirty="0" smtClean="0"/>
              <a:t>rivers</a:t>
            </a:r>
            <a:r>
              <a:rPr lang="en-US" dirty="0" smtClean="0"/>
              <a:t>. </a:t>
            </a:r>
          </a:p>
          <a:p>
            <a:r>
              <a:rPr lang="en-US" dirty="0" smtClean="0"/>
              <a:t>They may also be </a:t>
            </a:r>
            <a:r>
              <a:rPr lang="en-US" u="sng" dirty="0" smtClean="0"/>
              <a:t>sites </a:t>
            </a:r>
            <a:r>
              <a:rPr lang="en-US" dirty="0" smtClean="0"/>
              <a:t>that commemorate </a:t>
            </a:r>
            <a:r>
              <a:rPr lang="en-US" u="sng" dirty="0" smtClean="0"/>
              <a:t>great religious events of the past</a:t>
            </a:r>
            <a:r>
              <a:rPr lang="en-US" dirty="0" smtClean="0"/>
              <a:t>—for example, the </a:t>
            </a:r>
            <a:r>
              <a:rPr lang="en-US" u="sng" dirty="0" smtClean="0"/>
              <a:t>birthplace </a:t>
            </a:r>
            <a:r>
              <a:rPr lang="en-US" dirty="0" smtClean="0"/>
              <a:t>of the Hindu god Krishna; the site of the Buddha’s enlightenment; or the spot where Muhammad is believed to have journeyed to heaven (memorialized by the Dome of the Rock in Jerusalem).</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7. Renewal Observance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Religions provide for continual renewal by setting aside </a:t>
            </a:r>
            <a:r>
              <a:rPr lang="en-US" u="sng" dirty="0" smtClean="0"/>
              <a:t>special times </a:t>
            </a:r>
            <a:r>
              <a:rPr lang="en-US" dirty="0" smtClean="0"/>
              <a:t>for their adherents to </a:t>
            </a:r>
            <a:r>
              <a:rPr lang="en-US" dirty="0" smtClean="0">
                <a:effectLst>
                  <a:glow rad="228600">
                    <a:schemeClr val="accent2">
                      <a:satMod val="175000"/>
                      <a:alpha val="40000"/>
                    </a:schemeClr>
                  </a:glow>
                </a:effectLst>
              </a:rPr>
              <a:t>recollect and demonstrate what they hold sacred</a:t>
            </a:r>
            <a:r>
              <a:rPr lang="en-US" dirty="0" smtClean="0"/>
              <a:t>. </a:t>
            </a:r>
          </a:p>
          <a:p>
            <a:r>
              <a:rPr lang="en-US" dirty="0" smtClean="0"/>
              <a:t>These occasions may take place </a:t>
            </a:r>
            <a:r>
              <a:rPr lang="en-US" u="sng" dirty="0" smtClean="0"/>
              <a:t>annually</a:t>
            </a:r>
            <a:r>
              <a:rPr lang="en-US" dirty="0" smtClean="0"/>
              <a:t>, </a:t>
            </a:r>
            <a:r>
              <a:rPr lang="en-US" u="sng" dirty="0" smtClean="0"/>
              <a:t>monthly</a:t>
            </a:r>
            <a:r>
              <a:rPr lang="en-US" dirty="0" smtClean="0"/>
              <a:t>, </a:t>
            </a:r>
            <a:r>
              <a:rPr lang="en-US" u="sng" dirty="0" smtClean="0"/>
              <a:t>weekly</a:t>
            </a:r>
            <a:r>
              <a:rPr lang="en-US" dirty="0" smtClean="0"/>
              <a:t>, </a:t>
            </a:r>
            <a:r>
              <a:rPr lang="en-US" u="sng" dirty="0" smtClean="0"/>
              <a:t>daily</a:t>
            </a:r>
            <a:r>
              <a:rPr lang="en-US" dirty="0" smtClean="0"/>
              <a:t>, or even </a:t>
            </a:r>
            <a:r>
              <a:rPr lang="en-US" u="sng" dirty="0" smtClean="0"/>
              <a:t>hourly</a:t>
            </a:r>
            <a:r>
              <a:rPr lang="en-US" dirty="0" smtClean="0"/>
              <a:t>. </a:t>
            </a:r>
          </a:p>
          <a:p>
            <a:r>
              <a:rPr lang="en-US" dirty="0" smtClean="0"/>
              <a:t>Muslims are expected to pause for prayer at five different times every day, and during the holy month of Ramadan—which honors the month when the Qur'an was first revealed—they are expected to observe a fast every day from sunrise to sunset.</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Religion</a:t>
            </a:r>
            <a:endParaRPr lang="en-US" dirty="0"/>
          </a:p>
        </p:txBody>
      </p:sp>
      <p:sp>
        <p:nvSpPr>
          <p:cNvPr id="3" name="Content Placeholder 2"/>
          <p:cNvSpPr>
            <a:spLocks noGrp="1"/>
          </p:cNvSpPr>
          <p:nvPr>
            <p:ph idx="1"/>
          </p:nvPr>
        </p:nvSpPr>
        <p:spPr/>
        <p:txBody>
          <a:bodyPr/>
          <a:lstStyle/>
          <a:p>
            <a:r>
              <a:rPr lang="en-US" dirty="0" smtClean="0"/>
              <a:t>Emile Durkheim identified three major functions of religion that contribute to the operation of society: </a:t>
            </a:r>
          </a:p>
          <a:p>
            <a:pPr marL="914400" lvl="1" indent="-514350">
              <a:buFont typeface="+mj-lt"/>
              <a:buAutoNum type="arabicPeriod"/>
            </a:pPr>
            <a:r>
              <a:rPr lang="en-US" dirty="0" smtClean="0"/>
              <a:t>Establishing social cohesion*</a:t>
            </a:r>
          </a:p>
          <a:p>
            <a:pPr marL="914400" lvl="1" indent="-514350">
              <a:buFont typeface="+mj-lt"/>
              <a:buAutoNum type="arabicPeriod"/>
            </a:pPr>
            <a:r>
              <a:rPr lang="en-US" dirty="0" smtClean="0"/>
              <a:t>Promoting social control</a:t>
            </a:r>
          </a:p>
          <a:p>
            <a:pPr marL="914400" lvl="1" indent="-514350">
              <a:buFont typeface="+mj-lt"/>
              <a:buAutoNum type="arabicPeriod"/>
            </a:pPr>
            <a:r>
              <a:rPr lang="en-US" dirty="0" smtClean="0"/>
              <a:t>Providing meaning and purpose </a:t>
            </a:r>
            <a:endParaRPr lang="en-US" dirty="0"/>
          </a:p>
        </p:txBody>
      </p:sp>
      <p:sp>
        <p:nvSpPr>
          <p:cNvPr id="4" name="Rectangle 3"/>
          <p:cNvSpPr/>
          <p:nvPr/>
        </p:nvSpPr>
        <p:spPr>
          <a:xfrm>
            <a:off x="762000" y="6488668"/>
            <a:ext cx="2860591" cy="369332"/>
          </a:xfrm>
          <a:prstGeom prst="rect">
            <a:avLst/>
          </a:prstGeom>
        </p:spPr>
        <p:txBody>
          <a:bodyPr wrap="none">
            <a:spAutoFit/>
          </a:bodyPr>
          <a:lstStyle/>
          <a:p>
            <a:r>
              <a:rPr lang="en-US" dirty="0" smtClean="0"/>
              <a:t>*joining or working together</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01. Establishing social cohesion</a:t>
            </a:r>
          </a:p>
          <a:p>
            <a:r>
              <a:rPr lang="en-US" dirty="0" smtClean="0"/>
              <a:t>Religion </a:t>
            </a:r>
            <a:r>
              <a:rPr lang="en-US" u="sng" dirty="0" smtClean="0"/>
              <a:t>unites</a:t>
            </a:r>
            <a:r>
              <a:rPr lang="en-US" dirty="0" smtClean="0"/>
              <a:t> people through </a:t>
            </a:r>
            <a:r>
              <a:rPr lang="en-US" u="sng" dirty="0" smtClean="0"/>
              <a:t>shared symbolism</a:t>
            </a:r>
            <a:r>
              <a:rPr lang="en-US" dirty="0" smtClean="0"/>
              <a:t>, </a:t>
            </a:r>
            <a:r>
              <a:rPr lang="en-US" u="sng" dirty="0" smtClean="0"/>
              <a:t>values</a:t>
            </a:r>
            <a:r>
              <a:rPr lang="en-US" dirty="0" smtClean="0"/>
              <a:t>, and </a:t>
            </a:r>
            <a:r>
              <a:rPr lang="en-US" u="sng" dirty="0" smtClean="0"/>
              <a:t>norms</a:t>
            </a:r>
            <a:r>
              <a:rPr lang="en-US" dirty="0" smtClean="0"/>
              <a:t>. </a:t>
            </a:r>
          </a:p>
          <a:p>
            <a:r>
              <a:rPr lang="en-US" dirty="0" smtClean="0"/>
              <a:t>Religious thought and ritual establish rules of fair play, organizing our social life.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31837"/>
            <a:ext cx="8229600" cy="5516563"/>
          </a:xfrm>
        </p:spPr>
        <p:txBody>
          <a:bodyPr>
            <a:normAutofit/>
          </a:bodyPr>
          <a:lstStyle/>
          <a:p>
            <a:pPr>
              <a:buNone/>
            </a:pPr>
            <a:r>
              <a:rPr lang="en-US" b="1" dirty="0" smtClean="0"/>
              <a:t>02. Promoting Social Control</a:t>
            </a:r>
          </a:p>
          <a:p>
            <a:r>
              <a:rPr lang="en-US" dirty="0" smtClean="0"/>
              <a:t>Every society uses religious ideas to promote </a:t>
            </a:r>
            <a:r>
              <a:rPr lang="en-US" u="sng" dirty="0" smtClean="0"/>
              <a:t>conformity</a:t>
            </a:r>
            <a:r>
              <a:rPr lang="en-US" dirty="0" smtClean="0"/>
              <a:t>. </a:t>
            </a:r>
          </a:p>
          <a:p>
            <a:pPr lvl="1"/>
            <a:r>
              <a:rPr lang="en-US" dirty="0" smtClean="0"/>
              <a:t>By defining God as a “judge”, many religions encourage people to obey cultural norms. </a:t>
            </a:r>
          </a:p>
          <a:p>
            <a:pPr lvl="1"/>
            <a:r>
              <a:rPr lang="en-US" dirty="0" smtClean="0"/>
              <a:t>Religion can also be used to back-up the power of political systems. </a:t>
            </a:r>
          </a:p>
          <a:p>
            <a:pPr lvl="2"/>
            <a:r>
              <a:rPr lang="en-US" dirty="0" smtClean="0"/>
              <a:t>In medieval Europe, for example, monarchs claimed to rule by “divine right”, so that obedience was seen as doing God’s will. Even today, our leaders ask for God’s blessing, implying that their efforts are right and just. </a:t>
            </a:r>
            <a:endParaRPr lang="en-US" dirty="0"/>
          </a:p>
        </p:txBody>
      </p:sp>
      <p:sp>
        <p:nvSpPr>
          <p:cNvPr id="4" name="TextBox 3"/>
          <p:cNvSpPr txBox="1"/>
          <p:nvPr/>
        </p:nvSpPr>
        <p:spPr>
          <a:xfrm>
            <a:off x="4800600" y="6324600"/>
            <a:ext cx="1677062" cy="369332"/>
          </a:xfrm>
          <a:prstGeom prst="rect">
            <a:avLst/>
          </a:prstGeom>
          <a:noFill/>
        </p:spPr>
        <p:txBody>
          <a:bodyPr wrap="none" rtlCol="0">
            <a:spAutoFit/>
          </a:bodyPr>
          <a:lstStyle/>
          <a:p>
            <a:r>
              <a:rPr lang="ur-PK" dirty="0" smtClean="0"/>
              <a:t>واماالسائل فلا تنھر۔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867400"/>
            <a:ext cx="8610600" cy="731838"/>
          </a:xfrm>
        </p:spPr>
        <p:style>
          <a:lnRef idx="2">
            <a:schemeClr val="accent2"/>
          </a:lnRef>
          <a:fillRef idx="1">
            <a:schemeClr val="lt1"/>
          </a:fillRef>
          <a:effectRef idx="0">
            <a:schemeClr val="accent2"/>
          </a:effectRef>
          <a:fontRef idx="minor">
            <a:schemeClr val="dk1"/>
          </a:fontRef>
        </p:style>
        <p:txBody>
          <a:bodyPr>
            <a:noAutofit/>
          </a:bodyPr>
          <a:lstStyle/>
          <a:p>
            <a:r>
              <a:rPr lang="en-US" sz="2400" i="1" dirty="0" smtClean="0">
                <a:latin typeface="Book Antiqua" pitchFamily="18" charset="0"/>
              </a:rPr>
              <a:t>You are not a </a:t>
            </a:r>
            <a:r>
              <a:rPr lang="en-US" sz="2400" i="1" dirty="0" smtClean="0">
                <a:solidFill>
                  <a:srgbClr val="FF0000"/>
                </a:solidFill>
                <a:latin typeface="Book Antiqua" pitchFamily="18" charset="0"/>
              </a:rPr>
              <a:t>Drop </a:t>
            </a:r>
            <a:r>
              <a:rPr lang="en-US" sz="2400" i="1" dirty="0" smtClean="0">
                <a:latin typeface="Book Antiqua" pitchFamily="18" charset="0"/>
              </a:rPr>
              <a:t>in an </a:t>
            </a:r>
            <a:r>
              <a:rPr lang="en-US" sz="2400" i="1" dirty="0" smtClean="0">
                <a:solidFill>
                  <a:srgbClr val="00B050"/>
                </a:solidFill>
                <a:latin typeface="Book Antiqua" pitchFamily="18" charset="0"/>
              </a:rPr>
              <a:t>Ocean</a:t>
            </a:r>
            <a:r>
              <a:rPr lang="en-US" sz="2400" i="1" dirty="0" smtClean="0">
                <a:latin typeface="Book Antiqua" pitchFamily="18" charset="0"/>
              </a:rPr>
              <a:t>. You are an entire </a:t>
            </a:r>
            <a:r>
              <a:rPr lang="en-US" sz="2400" i="1" dirty="0" smtClean="0">
                <a:solidFill>
                  <a:srgbClr val="00B050"/>
                </a:solidFill>
                <a:latin typeface="Book Antiqua" pitchFamily="18" charset="0"/>
              </a:rPr>
              <a:t>Ocean</a:t>
            </a:r>
            <a:r>
              <a:rPr lang="en-US" sz="2400" i="1" dirty="0" smtClean="0">
                <a:latin typeface="Book Antiqua" pitchFamily="18" charset="0"/>
              </a:rPr>
              <a:t> in a </a:t>
            </a:r>
            <a:r>
              <a:rPr lang="en-US" sz="2400" i="1" dirty="0" smtClean="0">
                <a:solidFill>
                  <a:srgbClr val="FF0000"/>
                </a:solidFill>
                <a:latin typeface="Book Antiqua" pitchFamily="18" charset="0"/>
              </a:rPr>
              <a:t>Drop</a:t>
            </a:r>
            <a:r>
              <a:rPr lang="en-US" sz="2400" i="1" dirty="0" smtClean="0">
                <a:latin typeface="Book Antiqua" pitchFamily="18" charset="0"/>
              </a:rPr>
              <a:t>. </a:t>
            </a:r>
            <a:endParaRPr lang="en-US" sz="2400" i="1" dirty="0">
              <a:latin typeface="Book Antiqua" pitchFamily="18" charset="0"/>
            </a:endParaRPr>
          </a:p>
        </p:txBody>
      </p:sp>
      <p:sp>
        <p:nvSpPr>
          <p:cNvPr id="3" name="Content Placeholder 2"/>
          <p:cNvSpPr>
            <a:spLocks noGrp="1"/>
          </p:cNvSpPr>
          <p:nvPr>
            <p:ph idx="1"/>
          </p:nvPr>
        </p:nvSpPr>
        <p:spPr>
          <a:xfrm>
            <a:off x="457200" y="533401"/>
            <a:ext cx="8229600" cy="5029200"/>
          </a:xfrm>
        </p:spPr>
        <p:txBody>
          <a:bodyPr>
            <a:normAutofit lnSpcReduction="10000"/>
          </a:bodyPr>
          <a:lstStyle/>
          <a:p>
            <a:pPr>
              <a:buNone/>
            </a:pPr>
            <a:r>
              <a:rPr lang="en-US" b="1" dirty="0" smtClean="0"/>
              <a:t>03. Providing meaning and purpose</a:t>
            </a:r>
          </a:p>
          <a:p>
            <a:r>
              <a:rPr lang="en-US" dirty="0" smtClean="0"/>
              <a:t>Religious belief offers the comforting sense that </a:t>
            </a:r>
            <a:r>
              <a:rPr lang="en-US" dirty="0" smtClean="0">
                <a:solidFill>
                  <a:srgbClr val="000099"/>
                </a:solidFill>
              </a:rPr>
              <a:t>our brief lives serve some greater purpose</a:t>
            </a:r>
            <a:r>
              <a:rPr lang="en-US" dirty="0" smtClean="0"/>
              <a:t>. </a:t>
            </a:r>
          </a:p>
          <a:p>
            <a:r>
              <a:rPr lang="en-US" dirty="0" smtClean="0"/>
              <a:t>Strengthened by such beliefs, people are less likely to despair in the face of change or even tragedy. </a:t>
            </a:r>
          </a:p>
          <a:p>
            <a:pPr lvl="1"/>
            <a:r>
              <a:rPr lang="en-US" dirty="0" smtClean="0"/>
              <a:t>For this reason, we mark major life course transitions—including birth, marriage, and death—with religious observances. </a:t>
            </a:r>
            <a:endParaRPr lang="en-US" dirty="0"/>
          </a:p>
        </p:txBody>
      </p:sp>
      <p:sp>
        <p:nvSpPr>
          <p:cNvPr id="5" name="Freeform 4"/>
          <p:cNvSpPr/>
          <p:nvPr/>
        </p:nvSpPr>
        <p:spPr>
          <a:xfrm>
            <a:off x="397164" y="2396837"/>
            <a:ext cx="725054" cy="3394364"/>
          </a:xfrm>
          <a:custGeom>
            <a:avLst/>
            <a:gdLst>
              <a:gd name="connsiteX0" fmla="*/ 725054 w 725054"/>
              <a:gd name="connsiteY0" fmla="*/ 0 h 3422073"/>
              <a:gd name="connsiteX1" fmla="*/ 60036 w 725054"/>
              <a:gd name="connsiteY1" fmla="*/ 831273 h 3422073"/>
              <a:gd name="connsiteX2" fmla="*/ 364836 w 725054"/>
              <a:gd name="connsiteY2" fmla="*/ 3422073 h 3422073"/>
            </a:gdLst>
            <a:ahLst/>
            <a:cxnLst>
              <a:cxn ang="0">
                <a:pos x="connsiteX0" y="connsiteY0"/>
              </a:cxn>
              <a:cxn ang="0">
                <a:pos x="connsiteX1" y="connsiteY1"/>
              </a:cxn>
              <a:cxn ang="0">
                <a:pos x="connsiteX2" y="connsiteY2"/>
              </a:cxn>
            </a:cxnLst>
            <a:rect l="l" t="t" r="r" b="b"/>
            <a:pathLst>
              <a:path w="725054" h="3422073">
                <a:moveTo>
                  <a:pt x="725054" y="0"/>
                </a:moveTo>
                <a:cubicBezTo>
                  <a:pt x="422563" y="130464"/>
                  <a:pt x="120072" y="260928"/>
                  <a:pt x="60036" y="831273"/>
                </a:cubicBezTo>
                <a:cubicBezTo>
                  <a:pt x="0" y="1401618"/>
                  <a:pt x="182418" y="2411845"/>
                  <a:pt x="364836" y="3422073"/>
                </a:cubicBezTo>
              </a:path>
            </a:pathLst>
          </a:custGeom>
          <a:ln w="57150">
            <a:tailEnd type="stealth"/>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85000" lnSpcReduction="20000"/>
          </a:bodyPr>
          <a:lstStyle/>
          <a:p>
            <a:r>
              <a:rPr lang="en-US" b="1" i="1" dirty="0" smtClean="0"/>
              <a:t>Religion [is a] sacred Engagement with that which is believed to be a spiritual reality.</a:t>
            </a:r>
            <a:endParaRPr lang="ur-PK" b="1" i="1" dirty="0" smtClean="0"/>
          </a:p>
          <a:p>
            <a:r>
              <a:rPr lang="en-US" u="sng" dirty="0" smtClean="0"/>
              <a:t>In all cultures, human beings make a practice of interacting with what are taken to be spiritual powers.</a:t>
            </a:r>
            <a:endParaRPr lang="ur-PK" u="sng" dirty="0" smtClean="0"/>
          </a:p>
          <a:p>
            <a:r>
              <a:rPr lang="en-US" dirty="0" smtClean="0"/>
              <a:t>These powers may be in the form of </a:t>
            </a:r>
            <a:r>
              <a:rPr lang="en-US" dirty="0" smtClean="0">
                <a:solidFill>
                  <a:srgbClr val="FF0000"/>
                </a:solidFill>
              </a:rPr>
              <a:t>gods</a:t>
            </a:r>
            <a:r>
              <a:rPr lang="en-US" dirty="0" smtClean="0"/>
              <a:t>, </a:t>
            </a:r>
            <a:r>
              <a:rPr lang="en-US" dirty="0" smtClean="0">
                <a:solidFill>
                  <a:srgbClr val="FF0000"/>
                </a:solidFill>
              </a:rPr>
              <a:t>spirits</a:t>
            </a:r>
            <a:r>
              <a:rPr lang="en-US" dirty="0" smtClean="0"/>
              <a:t>, </a:t>
            </a:r>
            <a:r>
              <a:rPr lang="en-US" dirty="0" smtClean="0">
                <a:solidFill>
                  <a:srgbClr val="FF0000"/>
                </a:solidFill>
              </a:rPr>
              <a:t>ancestors</a:t>
            </a:r>
            <a:r>
              <a:rPr lang="en-US" dirty="0" smtClean="0"/>
              <a:t>, or any kind of </a:t>
            </a:r>
            <a:r>
              <a:rPr lang="en-US" dirty="0" smtClean="0">
                <a:solidFill>
                  <a:srgbClr val="FF0000"/>
                </a:solidFill>
              </a:rPr>
              <a:t>sacred reality </a:t>
            </a:r>
            <a:r>
              <a:rPr lang="en-US" dirty="0" smtClean="0"/>
              <a:t>with which humans believe themselves to be </a:t>
            </a:r>
            <a:r>
              <a:rPr lang="en-US" dirty="0" smtClean="0">
                <a:solidFill>
                  <a:srgbClr val="FF0000"/>
                </a:solidFill>
              </a:rPr>
              <a:t>connected</a:t>
            </a:r>
            <a:r>
              <a:rPr lang="en-US" dirty="0" smtClean="0"/>
              <a:t>. </a:t>
            </a:r>
            <a:endParaRPr lang="ur-PK" dirty="0" smtClean="0"/>
          </a:p>
          <a:p>
            <a:r>
              <a:rPr lang="en-US" dirty="0" smtClean="0"/>
              <a:t>Sometimes a spiritual power is understood broadly as an all-embracing reality (as in  Pantheism), and sometimes it is approached through its manifestation in special symbols. </a:t>
            </a:r>
            <a:endParaRPr lang="ur-PK" dirty="0" smtClean="0"/>
          </a:p>
          <a:p>
            <a:r>
              <a:rPr lang="en-US" dirty="0" smtClean="0"/>
              <a:t>It may be regarded as external to the self, internal, or both. People interact with such a presence in a sacred manner—that is, with reverence and care. </a:t>
            </a:r>
            <a:endParaRPr lang="ur-PK" dirty="0" smtClean="0"/>
          </a:p>
          <a:p>
            <a:r>
              <a:rPr lang="en-US" dirty="0" smtClean="0"/>
              <a:t>Religion is the term most commonly used to designate this complex and diverse realm of human experience.</a:t>
            </a:r>
          </a:p>
        </p:txBody>
      </p:sp>
      <p:sp>
        <p:nvSpPr>
          <p:cNvPr id="1025" name="Rectangle 1"/>
          <p:cNvSpPr>
            <a:spLocks noChangeArrowheads="1"/>
          </p:cNvSpPr>
          <p:nvPr/>
        </p:nvSpPr>
        <p:spPr bwMode="auto">
          <a:xfrm>
            <a:off x="0" y="6400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ea typeface="Times New Roman" pitchFamily="18" charset="0"/>
                <a:cs typeface="Tahoma" pitchFamily="34" charset="0"/>
              </a:rPr>
              <a:t>William E. Paden</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MS Reference Sans Serif" pitchFamily="34" charset="0"/>
                <a:ea typeface="Times New Roman" pitchFamily="18" charset="0"/>
                <a:cs typeface="Times New Roman" pitchFamily="18" charset="0"/>
              </a:rPr>
              <a:t>Microsoft </a:t>
            </a:r>
            <a:r>
              <a:rPr kumimoji="0" lang="en-US" sz="1000" b="1" i="0" u="none" strike="noStrike" cap="none" normalizeH="0" baseline="0" dirty="0" smtClean="0">
                <a:ln>
                  <a:noFill/>
                </a:ln>
                <a:solidFill>
                  <a:srgbClr val="000000"/>
                </a:solidFill>
                <a:effectLst/>
                <a:latin typeface="Calibri"/>
                <a:ea typeface="Times New Roman" pitchFamily="18" charset="0"/>
                <a:cs typeface="Times New Roman" pitchFamily="18" charset="0"/>
              </a:rPr>
              <a:t>®</a:t>
            </a:r>
            <a:r>
              <a:rPr kumimoji="0" lang="en-US" sz="1000" b="1" i="0" u="none" strike="noStrike" cap="none" normalizeH="0" baseline="0" dirty="0" smtClean="0">
                <a:ln>
                  <a:noFill/>
                </a:ln>
                <a:solidFill>
                  <a:srgbClr val="000000"/>
                </a:solidFill>
                <a:effectLst/>
                <a:latin typeface="MS Reference Sans Serif" pitchFamily="34" charset="0"/>
                <a:ea typeface="Times New Roman" pitchFamily="18" charset="0"/>
                <a:cs typeface="Times New Roman" pitchFamily="18" charset="0"/>
              </a:rPr>
              <a:t> Encarta </a:t>
            </a:r>
            <a:r>
              <a:rPr kumimoji="0" lang="en-US" sz="1000" b="1" i="0" u="none" strike="noStrike" cap="none" normalizeH="0" baseline="0" dirty="0" smtClean="0">
                <a:ln>
                  <a:noFill/>
                </a:ln>
                <a:solidFill>
                  <a:srgbClr val="000000"/>
                </a:solidFill>
                <a:effectLst/>
                <a:latin typeface="Calibri"/>
                <a:ea typeface="Times New Roman" pitchFamily="18" charset="0"/>
                <a:cs typeface="Times New Roman" pitchFamily="18" charset="0"/>
              </a:rPr>
              <a:t>®</a:t>
            </a:r>
            <a:r>
              <a:rPr kumimoji="0" lang="en-US" sz="1000" b="1" i="0" u="none" strike="noStrike" cap="none" normalizeH="0" baseline="0" dirty="0" smtClean="0">
                <a:ln>
                  <a:noFill/>
                </a:ln>
                <a:solidFill>
                  <a:srgbClr val="000000"/>
                </a:solidFill>
                <a:effectLst/>
                <a:latin typeface="MS Reference Sans Serif" pitchFamily="34" charset="0"/>
                <a:ea typeface="Times New Roman" pitchFamily="18" charset="0"/>
                <a:cs typeface="Times New Roman" pitchFamily="18" charset="0"/>
              </a:rPr>
              <a:t> 2009.</a:t>
            </a:r>
            <a:r>
              <a:rPr kumimoji="0" lang="en-US" sz="1000" b="0" i="0" u="none" strike="noStrike" cap="none" normalizeH="0" baseline="0" dirty="0" smtClean="0">
                <a:ln>
                  <a:noFill/>
                </a:ln>
                <a:solidFill>
                  <a:srgbClr val="000000"/>
                </a:solidFill>
                <a:effectLst/>
                <a:latin typeface="MS Reference Sans Serif" pitchFamily="34" charset="0"/>
                <a:ea typeface="Times New Roman" pitchFamily="18" charset="0"/>
                <a:cs typeface="Times New Roman" pitchFamily="18" charset="0"/>
              </a:rPr>
              <a:t> </a:t>
            </a:r>
            <a:r>
              <a:rPr kumimoji="0" lang="en-US" sz="1000" b="0" i="0" u="none" strike="noStrike" cap="none" normalizeH="0" baseline="0" dirty="0" smtClean="0">
                <a:ln>
                  <a:noFill/>
                </a:ln>
                <a:solidFill>
                  <a:srgbClr val="000000"/>
                </a:solidFill>
                <a:effectLst/>
                <a:latin typeface="Calibri"/>
                <a:ea typeface="Times New Roman" pitchFamily="18" charset="0"/>
                <a:cs typeface="Times New Roman" pitchFamily="18" charset="0"/>
              </a:rPr>
              <a:t>©</a:t>
            </a:r>
            <a:r>
              <a:rPr kumimoji="0" lang="en-US" sz="1000" b="0" i="0" u="none" strike="noStrike" cap="none" normalizeH="0" baseline="0" dirty="0" smtClean="0">
                <a:ln>
                  <a:noFill/>
                </a:ln>
                <a:solidFill>
                  <a:srgbClr val="000000"/>
                </a:solidFill>
                <a:effectLst/>
                <a:latin typeface="MS Reference Sans Serif" pitchFamily="34" charset="0"/>
                <a:ea typeface="Times New Roman" pitchFamily="18" charset="0"/>
                <a:cs typeface="Times New Roman" pitchFamily="18" charset="0"/>
              </a:rPr>
              <a:t> 1993-2008 Microsoft Corporation. All rights reserved.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Functions of Religion </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t>Religion spread education</a:t>
            </a:r>
          </a:p>
          <a:p>
            <a:pPr marL="514350" indent="-514350">
              <a:buFont typeface="+mj-lt"/>
              <a:buAutoNum type="arabicPeriod"/>
            </a:pPr>
            <a:r>
              <a:rPr lang="en-US" dirty="0" smtClean="0"/>
              <a:t>Religion reduces frustration</a:t>
            </a:r>
          </a:p>
          <a:p>
            <a:pPr marL="514350" indent="-514350">
              <a:buFont typeface="+mj-lt"/>
              <a:buAutoNum type="arabicPeriod"/>
            </a:pPr>
            <a:r>
              <a:rPr lang="en-US" dirty="0" smtClean="0"/>
              <a:t>Religion encourages benevolence/Welfare</a:t>
            </a:r>
          </a:p>
          <a:p>
            <a:pPr marL="514350" indent="-514350">
              <a:buFont typeface="+mj-lt"/>
              <a:buAutoNum type="arabicPeriod"/>
            </a:pPr>
            <a:r>
              <a:rPr lang="en-US" dirty="0" smtClean="0"/>
              <a:t>Religion creates a sense of self-importance</a:t>
            </a:r>
          </a:p>
          <a:p>
            <a:pPr marL="514350" indent="-514350">
              <a:buFont typeface="+mj-lt"/>
              <a:buAutoNum type="arabicPeriod"/>
            </a:pPr>
            <a:r>
              <a:rPr lang="en-US" dirty="0" smtClean="0"/>
              <a:t>Religion encourages social values</a:t>
            </a:r>
          </a:p>
          <a:p>
            <a:pPr marL="514350" indent="-514350">
              <a:buFont typeface="+mj-lt"/>
              <a:buAutoNum type="arabicPeriod"/>
            </a:pPr>
            <a:r>
              <a:rPr lang="en-US" dirty="0" smtClean="0"/>
              <a:t>Religion and tolerance</a:t>
            </a:r>
          </a:p>
          <a:p>
            <a:pPr marL="514350" indent="-514350">
              <a:buFont typeface="+mj-lt"/>
              <a:buAutoNum type="arabicPeriod"/>
            </a:pPr>
            <a:r>
              <a:rPr lang="en-US" dirty="0" smtClean="0"/>
              <a:t>Religion and culture</a:t>
            </a:r>
          </a:p>
          <a:p>
            <a:pPr marL="514350" indent="-514350">
              <a:buFont typeface="+mj-lt"/>
              <a:buAutoNum type="arabicPeriod"/>
            </a:pPr>
            <a:r>
              <a:rPr lang="en-US" dirty="0" smtClean="0"/>
              <a:t>Religion and non-violence</a:t>
            </a:r>
          </a:p>
          <a:p>
            <a:pPr marL="514350" indent="-514350">
              <a:buFont typeface="+mj-lt"/>
              <a:buAutoNum type="arabicPeriod"/>
            </a:pPr>
            <a:r>
              <a:rPr lang="en-US" dirty="0" smtClean="0"/>
              <a:t>Religion and civilization</a:t>
            </a:r>
          </a:p>
          <a:p>
            <a:pPr marL="514350" indent="-514350">
              <a:buFont typeface="+mj-lt"/>
              <a:buAutoNum type="arabicPeriod"/>
            </a:pPr>
            <a:r>
              <a:rPr lang="en-US" dirty="0" smtClean="0"/>
              <a:t>Religion and integration</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OGBURN</a:t>
            </a:r>
          </a:p>
          <a:p>
            <a:r>
              <a:rPr lang="en-US" dirty="0" smtClean="0"/>
              <a:t>Religion is an attitude towards super-human powers. </a:t>
            </a:r>
          </a:p>
          <a:p>
            <a:pPr>
              <a:buNone/>
            </a:pPr>
            <a:r>
              <a:rPr lang="en-US" b="1" dirty="0" smtClean="0"/>
              <a:t>A.W. GREEN</a:t>
            </a:r>
          </a:p>
          <a:p>
            <a:r>
              <a:rPr lang="en-US" dirty="0" smtClean="0"/>
              <a:t>Religion is a system of belief and symbolic practices and objects governed by faith rather than by knowledge, which relates man to an unseen supernatural realm beyond the known and beyond the controllable. </a:t>
            </a:r>
          </a:p>
          <a:p>
            <a:pPr>
              <a:buNone/>
            </a:pPr>
            <a:r>
              <a:rPr lang="en-US" b="1" dirty="0" smtClean="0"/>
              <a:t>EMILE DURKHEIM</a:t>
            </a:r>
          </a:p>
          <a:p>
            <a:r>
              <a:rPr lang="en-US" dirty="0" smtClean="0"/>
              <a:t>Religion is a unified system of beliefs and practices </a:t>
            </a:r>
            <a:r>
              <a:rPr lang="en-US" dirty="0" smtClean="0"/>
              <a:t>related </a:t>
            </a:r>
            <a:r>
              <a:rPr lang="en-US" dirty="0" smtClean="0"/>
              <a:t>to sacred things.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MACIONIS </a:t>
            </a:r>
          </a:p>
          <a:p>
            <a:pPr lvl="1"/>
            <a:r>
              <a:rPr lang="en-US" u="sng" dirty="0" smtClean="0"/>
              <a:t>Profane</a:t>
            </a:r>
            <a:r>
              <a:rPr lang="en-US" dirty="0" smtClean="0"/>
              <a:t>: (outside the temple), ordinary elements of everyday life. </a:t>
            </a:r>
          </a:p>
          <a:p>
            <a:pPr lvl="1"/>
            <a:r>
              <a:rPr lang="en-US" u="sng" dirty="0" smtClean="0"/>
              <a:t>Sacred</a:t>
            </a:r>
            <a:r>
              <a:rPr lang="en-US" dirty="0" smtClean="0"/>
              <a:t>: extraordinary, inspiring awe and reverence. </a:t>
            </a:r>
          </a:p>
          <a:p>
            <a:r>
              <a:rPr lang="en-US" dirty="0" smtClean="0"/>
              <a:t>Religion is a social institution involving </a:t>
            </a:r>
            <a:r>
              <a:rPr lang="en-US" dirty="0" smtClean="0">
                <a:solidFill>
                  <a:srgbClr val="FF0000"/>
                </a:solidFill>
              </a:rPr>
              <a:t>beliefs and practices based on recognizing the sacred </a:t>
            </a:r>
            <a:r>
              <a:rPr lang="en-US" dirty="0" smtClean="0"/>
              <a:t>(p.492).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Religion = </a:t>
            </a:r>
            <a:r>
              <a:rPr lang="en-US" i="1" dirty="0" err="1" smtClean="0"/>
              <a:t>Mazhab</a:t>
            </a:r>
            <a:r>
              <a:rPr lang="en-US" dirty="0" smtClean="0"/>
              <a:t> </a:t>
            </a:r>
            <a:r>
              <a:rPr lang="ur-PK" dirty="0" smtClean="0"/>
              <a:t>مذہب</a:t>
            </a:r>
          </a:p>
          <a:p>
            <a:r>
              <a:rPr lang="ur-PK" dirty="0" smtClean="0"/>
              <a:t>مذہب: راستہ، طریقہ (فیروز الغات) </a:t>
            </a:r>
            <a:endParaRPr lang="en-US" dirty="0" smtClean="0"/>
          </a:p>
          <a:p>
            <a:r>
              <a:rPr lang="ur-PK" dirty="0" smtClean="0"/>
              <a:t>مسلک: قاعدہ، راستہ، دستور </a:t>
            </a:r>
          </a:p>
          <a:p>
            <a:r>
              <a:rPr lang="ur-PK" dirty="0" smtClean="0"/>
              <a:t>قاعدہ: رسم، قانون، ضابطہ، دستور</a:t>
            </a:r>
          </a:p>
          <a:p>
            <a:r>
              <a:rPr lang="ur-PK" dirty="0" smtClean="0"/>
              <a:t>رسم: نقش، تحریر، نشان، چال چلن، طور طریق، دستور، رواج،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REZA ASLAN</a:t>
            </a:r>
          </a:p>
          <a:p>
            <a:r>
              <a:rPr lang="en-US" dirty="0" smtClean="0"/>
              <a:t>[Religion is] a </a:t>
            </a:r>
            <a:r>
              <a:rPr lang="en-US" u="sng" dirty="0" smtClean="0"/>
              <a:t>language</a:t>
            </a:r>
            <a:r>
              <a:rPr lang="en-US" dirty="0" smtClean="0"/>
              <a:t> made up of symbols and metaphors that allows people to </a:t>
            </a:r>
            <a:r>
              <a:rPr lang="en-US" u="sng" dirty="0" smtClean="0"/>
              <a:t>communicate</a:t>
            </a:r>
            <a:r>
              <a:rPr lang="en-US" dirty="0" smtClean="0"/>
              <a:t>, to themselves and to others, the ineffable experience of </a:t>
            </a:r>
            <a:r>
              <a:rPr lang="en-US" u="sng" dirty="0" smtClean="0"/>
              <a:t>faith</a:t>
            </a:r>
            <a:r>
              <a:rPr lang="en-US" dirty="0" smtClean="0"/>
              <a:t>. </a:t>
            </a:r>
          </a:p>
        </p:txBody>
      </p:sp>
      <p:sp>
        <p:nvSpPr>
          <p:cNvPr id="4" name="Rectangle 3"/>
          <p:cNvSpPr/>
          <p:nvPr/>
        </p:nvSpPr>
        <p:spPr>
          <a:xfrm>
            <a:off x="228600" y="6096000"/>
            <a:ext cx="8686800" cy="646331"/>
          </a:xfrm>
          <a:prstGeom prst="rect">
            <a:avLst/>
          </a:prstGeom>
        </p:spPr>
        <p:txBody>
          <a:bodyPr wrap="square">
            <a:spAutoFit/>
          </a:bodyPr>
          <a:lstStyle/>
          <a:p>
            <a:r>
              <a:rPr lang="en-US" b="1" u="sng" dirty="0" smtClean="0"/>
              <a:t>FAITH: </a:t>
            </a:r>
            <a:r>
              <a:rPr lang="en-US" dirty="0" smtClean="0"/>
              <a:t>belief in, devotion to, or trust in somebody or something, especially without logical proof</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Religion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Religious </a:t>
            </a:r>
            <a:r>
              <a:rPr lang="en-US" u="sng" dirty="0" smtClean="0"/>
              <a:t>Beliefs</a:t>
            </a:r>
          </a:p>
          <a:p>
            <a:pPr marL="514350" indent="-514350">
              <a:buFont typeface="+mj-lt"/>
              <a:buAutoNum type="arabicPeriod"/>
            </a:pPr>
            <a:r>
              <a:rPr lang="en-US" dirty="0" smtClean="0"/>
              <a:t>Religious </a:t>
            </a:r>
            <a:r>
              <a:rPr lang="en-US" u="sng" dirty="0" smtClean="0"/>
              <a:t>Rituals</a:t>
            </a:r>
          </a:p>
          <a:p>
            <a:pPr marL="514350" indent="-514350">
              <a:buFont typeface="+mj-lt"/>
              <a:buAutoNum type="arabicPeriod"/>
            </a:pPr>
            <a:r>
              <a:rPr lang="en-US" dirty="0" smtClean="0"/>
              <a:t>Religious </a:t>
            </a:r>
            <a:r>
              <a:rPr lang="en-US" u="sng" dirty="0" smtClean="0"/>
              <a:t>Symbols</a:t>
            </a:r>
          </a:p>
          <a:p>
            <a:pPr marL="514350" indent="-514350">
              <a:buFont typeface="+mj-lt"/>
              <a:buAutoNum type="arabicPeriod"/>
            </a:pPr>
            <a:r>
              <a:rPr lang="en-US" dirty="0" smtClean="0"/>
              <a:t>Sacred </a:t>
            </a:r>
            <a:r>
              <a:rPr lang="en-US" u="sng" dirty="0" smtClean="0"/>
              <a:t>Objects</a:t>
            </a:r>
          </a:p>
          <a:p>
            <a:pPr marL="514350" indent="-514350">
              <a:buFont typeface="+mj-lt"/>
              <a:buAutoNum type="arabicPeriod"/>
            </a:pPr>
            <a:r>
              <a:rPr lang="en-US" dirty="0" smtClean="0"/>
              <a:t>Sacred </a:t>
            </a:r>
            <a:r>
              <a:rPr lang="en-US" u="sng" dirty="0" smtClean="0"/>
              <a:t>History</a:t>
            </a:r>
          </a:p>
          <a:p>
            <a:pPr marL="514350" indent="-514350">
              <a:buFont typeface="+mj-lt"/>
              <a:buAutoNum type="arabicPeriod"/>
            </a:pPr>
            <a:r>
              <a:rPr lang="en-US" dirty="0" smtClean="0"/>
              <a:t>Sacred </a:t>
            </a:r>
            <a:r>
              <a:rPr lang="en-US" u="sng" dirty="0" smtClean="0"/>
              <a:t>Spaces</a:t>
            </a:r>
          </a:p>
          <a:p>
            <a:pPr marL="514350" indent="-514350">
              <a:buFont typeface="+mj-lt"/>
              <a:buAutoNum type="arabicPeriod"/>
            </a:pPr>
            <a:r>
              <a:rPr lang="en-US" dirty="0" smtClean="0"/>
              <a:t>Renewal Observance</a:t>
            </a:r>
          </a:p>
          <a:p>
            <a:pPr marL="514350" indent="-514350">
              <a:buFont typeface="+mj-lt"/>
              <a:buAutoNum type="arabicPeriod"/>
            </a:pPr>
            <a:endParaRPr lang="en-US" dirty="0" smtClean="0"/>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1.Beliefs</a:t>
            </a:r>
            <a:endParaRPr lang="en-US" dirty="0"/>
          </a:p>
        </p:txBody>
      </p:sp>
      <p:sp>
        <p:nvSpPr>
          <p:cNvPr id="3" name="Content Placeholder 2"/>
          <p:cNvSpPr>
            <a:spLocks noGrp="1"/>
          </p:cNvSpPr>
          <p:nvPr>
            <p:ph idx="1"/>
          </p:nvPr>
        </p:nvSpPr>
        <p:spPr/>
        <p:txBody>
          <a:bodyPr>
            <a:normAutofit/>
          </a:bodyPr>
          <a:lstStyle/>
          <a:p>
            <a:r>
              <a:rPr lang="en-US" b="1" dirty="0" smtClean="0"/>
              <a:t>Religious </a:t>
            </a:r>
            <a:r>
              <a:rPr lang="en-US" b="1" dirty="0" smtClean="0"/>
              <a:t>Beliefs: </a:t>
            </a:r>
          </a:p>
          <a:p>
            <a:pPr lvl="1"/>
            <a:r>
              <a:rPr lang="en-US" dirty="0" smtClean="0"/>
              <a:t>religious </a:t>
            </a:r>
            <a:r>
              <a:rPr lang="en-US" u="sng" dirty="0" smtClean="0"/>
              <a:t>beliefs are statements</a:t>
            </a:r>
            <a:r>
              <a:rPr lang="en-US" dirty="0" smtClean="0"/>
              <a:t> to which members of a particular religion adhere. </a:t>
            </a:r>
          </a:p>
          <a:p>
            <a:pPr lvl="1"/>
            <a:r>
              <a:rPr lang="en-US" dirty="0" smtClean="0"/>
              <a:t>(</a:t>
            </a:r>
            <a:r>
              <a:rPr lang="en-US" dirty="0" err="1" smtClean="0"/>
              <a:t>i</a:t>
            </a:r>
            <a:r>
              <a:rPr lang="en-US" dirty="0" smtClean="0"/>
              <a:t>)Nature of the universe, (ii) the origin of the world and its people, (iii) purpose of life, (iv) existence after death. </a:t>
            </a:r>
          </a:p>
          <a:p>
            <a:pPr lvl="1"/>
            <a:r>
              <a:rPr lang="en-US" dirty="0" smtClean="0"/>
              <a:t>e.g. Creation of Adam and Eve as the foundation of human specie on earth is a belief. </a:t>
            </a:r>
          </a:p>
        </p:txBody>
      </p:sp>
      <p:sp>
        <p:nvSpPr>
          <p:cNvPr id="4" name="Rectangle 3"/>
          <p:cNvSpPr/>
          <p:nvPr/>
        </p:nvSpPr>
        <p:spPr>
          <a:xfrm>
            <a:off x="838200" y="5858470"/>
            <a:ext cx="6705600" cy="923330"/>
          </a:xfrm>
          <a:prstGeom prst="rect">
            <a:avLst/>
          </a:prstGeom>
        </p:spPr>
        <p:txBody>
          <a:bodyPr wrap="square">
            <a:spAutoFit/>
          </a:bodyPr>
          <a:lstStyle/>
          <a:p>
            <a:r>
              <a:rPr lang="en-US" dirty="0" smtClean="0"/>
              <a:t>Faith: </a:t>
            </a:r>
          </a:p>
          <a:p>
            <a:pPr lvl="1"/>
            <a:r>
              <a:rPr lang="en-US" dirty="0" smtClean="0"/>
              <a:t>Faith, belief based on conviction rather than on scientific evidence. </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Religious Rituals</a:t>
            </a:r>
            <a:endParaRPr lang="en-US" dirty="0"/>
          </a:p>
        </p:txBody>
      </p:sp>
      <p:sp>
        <p:nvSpPr>
          <p:cNvPr id="3" name="Content Placeholder 2"/>
          <p:cNvSpPr>
            <a:spLocks noGrp="1"/>
          </p:cNvSpPr>
          <p:nvPr>
            <p:ph idx="1"/>
          </p:nvPr>
        </p:nvSpPr>
        <p:spPr/>
        <p:txBody>
          <a:bodyPr>
            <a:normAutofit lnSpcReduction="10000"/>
          </a:bodyPr>
          <a:lstStyle/>
          <a:p>
            <a:r>
              <a:rPr lang="en-US" dirty="0" smtClean="0"/>
              <a:t>Rituals are </a:t>
            </a:r>
            <a:r>
              <a:rPr lang="en-US" dirty="0" smtClean="0">
                <a:solidFill>
                  <a:srgbClr val="FF0000"/>
                </a:solidFill>
              </a:rPr>
              <a:t>formal, ceremonial </a:t>
            </a:r>
            <a:r>
              <a:rPr lang="en-US" u="sng" dirty="0" smtClean="0">
                <a:solidFill>
                  <a:srgbClr val="FF0000"/>
                </a:solidFill>
              </a:rPr>
              <a:t>behaviour</a:t>
            </a:r>
            <a:r>
              <a:rPr lang="en-US" dirty="0" smtClean="0"/>
              <a:t>. </a:t>
            </a:r>
          </a:p>
          <a:p>
            <a:r>
              <a:rPr lang="en-US" dirty="0" smtClean="0"/>
              <a:t>Religious rituals are </a:t>
            </a:r>
            <a:r>
              <a:rPr lang="en-US" dirty="0" smtClean="0">
                <a:effectLst>
                  <a:glow rad="101600">
                    <a:schemeClr val="accent5">
                      <a:satMod val="175000"/>
                      <a:alpha val="40000"/>
                    </a:schemeClr>
                  </a:glow>
                </a:effectLst>
              </a:rPr>
              <a:t>practices required or expected of members of a faith</a:t>
            </a:r>
            <a:r>
              <a:rPr lang="en-US" dirty="0" smtClean="0"/>
              <a:t>. </a:t>
            </a:r>
          </a:p>
          <a:p>
            <a:r>
              <a:rPr lang="en-US" dirty="0" smtClean="0"/>
              <a:t>Rituals usually </a:t>
            </a:r>
            <a:r>
              <a:rPr lang="en-US" dirty="0" err="1" smtClean="0">
                <a:effectLst>
                  <a:glow rad="139700">
                    <a:schemeClr val="accent2">
                      <a:satMod val="175000"/>
                      <a:alpha val="40000"/>
                    </a:schemeClr>
                  </a:glow>
                </a:effectLst>
              </a:rPr>
              <a:t>honour</a:t>
            </a:r>
            <a:r>
              <a:rPr lang="en-US" dirty="0" smtClean="0">
                <a:effectLst>
                  <a:glow rad="139700">
                    <a:schemeClr val="accent2">
                      <a:satMod val="175000"/>
                      <a:alpha val="40000"/>
                    </a:schemeClr>
                  </a:glow>
                </a:effectLst>
              </a:rPr>
              <a:t> the divine power </a:t>
            </a:r>
            <a:r>
              <a:rPr lang="en-US" dirty="0" smtClean="0"/>
              <a:t>worshiped by believers: they also </a:t>
            </a:r>
            <a:r>
              <a:rPr lang="en-US" dirty="0" smtClean="0">
                <a:effectLst>
                  <a:glow rad="101600">
                    <a:schemeClr val="accent2">
                      <a:satMod val="175000"/>
                      <a:alpha val="40000"/>
                    </a:schemeClr>
                  </a:glow>
                </a:effectLst>
              </a:rPr>
              <a:t>remind </a:t>
            </a:r>
            <a:r>
              <a:rPr lang="en-US" dirty="0" smtClean="0"/>
              <a:t>adherents of their religious </a:t>
            </a:r>
            <a:r>
              <a:rPr lang="en-US" dirty="0" smtClean="0">
                <a:effectLst>
                  <a:glow rad="139700">
                    <a:schemeClr val="accent2">
                      <a:satMod val="175000"/>
                      <a:alpha val="40000"/>
                    </a:schemeClr>
                  </a:glow>
                </a:effectLst>
              </a:rPr>
              <a:t>duties and responsibilities</a:t>
            </a:r>
            <a:r>
              <a:rPr lang="en-US" dirty="0" smtClean="0"/>
              <a:t>. </a:t>
            </a:r>
          </a:p>
          <a:p>
            <a:r>
              <a:rPr lang="en-US" dirty="0" smtClean="0">
                <a:effectLst>
                  <a:glow rad="228600">
                    <a:schemeClr val="accent1">
                      <a:satMod val="175000"/>
                      <a:alpha val="40000"/>
                    </a:schemeClr>
                  </a:glow>
                </a:effectLst>
              </a:rPr>
              <a:t>Rituals strengthen beliefs. </a:t>
            </a:r>
          </a:p>
          <a:p>
            <a:r>
              <a:rPr lang="en-US" dirty="0" smtClean="0"/>
              <a:t>E.g. Prayers and </a:t>
            </a:r>
            <a:r>
              <a:rPr lang="en-US" dirty="0" err="1" smtClean="0"/>
              <a:t>Hujj</a:t>
            </a:r>
            <a:r>
              <a:rPr lang="en-US" dirty="0" smtClean="0"/>
              <a:t> by Muslims, are rituals.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23622</TotalTime>
  <Words>823</Words>
  <Application>Microsoft Office PowerPoint</Application>
  <PresentationFormat>On-screen Show (4:3)</PresentationFormat>
  <Paragraphs>100</Paragraphs>
  <Slides>21</Slides>
  <Notes>1</Notes>
  <HiddenSlides>1</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SOCIAL INSTITUTIONS:  RELIGION</vt:lpstr>
      <vt:lpstr>Slide 2</vt:lpstr>
      <vt:lpstr>Slide 3</vt:lpstr>
      <vt:lpstr>Slide 4</vt:lpstr>
      <vt:lpstr>Slide 5</vt:lpstr>
      <vt:lpstr>Slide 6</vt:lpstr>
      <vt:lpstr>Elements of Religion</vt:lpstr>
      <vt:lpstr>1.Beliefs</vt:lpstr>
      <vt:lpstr>2. Religious Rituals</vt:lpstr>
      <vt:lpstr>Slide 10</vt:lpstr>
      <vt:lpstr>3. Symbols</vt:lpstr>
      <vt:lpstr>4. Sacred Objects</vt:lpstr>
      <vt:lpstr>5. Sacred Histories </vt:lpstr>
      <vt:lpstr>6. Sacred Spaces</vt:lpstr>
      <vt:lpstr>7. Renewal Observance </vt:lpstr>
      <vt:lpstr>Functions of Religion</vt:lpstr>
      <vt:lpstr>Slide 17</vt:lpstr>
      <vt:lpstr>Slide 18</vt:lpstr>
      <vt:lpstr>You are not a Drop in an Ocean. You are an entire Ocean in a Drop. </vt:lpstr>
      <vt:lpstr>Other Functions of Religion </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Institutions: RELIGION</dc:title>
  <dc:creator>Imran</dc:creator>
  <cp:lastModifiedBy>Imran</cp:lastModifiedBy>
  <cp:revision>103</cp:revision>
  <dcterms:created xsi:type="dcterms:W3CDTF">2006-08-16T00:00:00Z</dcterms:created>
  <dcterms:modified xsi:type="dcterms:W3CDTF">2016-05-20T10:35:39Z</dcterms:modified>
</cp:coreProperties>
</file>